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57" r:id="rId5"/>
    <p:sldId id="258" r:id="rId6"/>
    <p:sldId id="259" r:id="rId7"/>
    <p:sldId id="260" r:id="rId8"/>
    <p:sldId id="272" r:id="rId9"/>
    <p:sldId id="277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533" autoAdjust="0"/>
  </p:normalViewPr>
  <p:slideViewPr>
    <p:cSldViewPr snapToGrid="0">
      <p:cViewPr>
        <p:scale>
          <a:sx n="60" d="100"/>
          <a:sy n="60" d="100"/>
        </p:scale>
        <p:origin x="-438" y="-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21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69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8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57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8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96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3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83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8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98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64FFA-A9A5-466B-BFA6-4BED01257056}" type="datetimeFigureOut">
              <a:rPr lang="en-US" smtClean="0"/>
              <a:t>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1C5D7-9ACD-49A2-A9E2-6A628251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2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49" y="4207488"/>
            <a:ext cx="3734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USTICE LEAGUE" panose="02000000000000000000" pitchFamily="2" charset="0"/>
              </a:rPr>
              <a:t>WELCOME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USTICE LEAGUE" panose="020000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373358"/>
            <a:ext cx="49339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506437"/>
            <a:ext cx="12192000" cy="5064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1012874"/>
            <a:ext cx="12192000" cy="5064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519311"/>
            <a:ext cx="12192000" cy="5064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2025748"/>
            <a:ext cx="12192000" cy="506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532185"/>
            <a:ext cx="12192000" cy="5064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3038622"/>
            <a:ext cx="12192000" cy="5064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545059"/>
            <a:ext cx="12192000" cy="5064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4051496"/>
            <a:ext cx="12192000" cy="5064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4557933"/>
            <a:ext cx="12192000" cy="5064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064370"/>
            <a:ext cx="12192000" cy="5064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5570807"/>
            <a:ext cx="12192000" cy="50643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6077244"/>
            <a:ext cx="12192000" cy="50643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6583681"/>
            <a:ext cx="12192000" cy="5064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Callout 22"/>
          <p:cNvSpPr/>
          <p:nvPr/>
        </p:nvSpPr>
        <p:spPr>
          <a:xfrm rot="5400000">
            <a:off x="-7476041" y="2964817"/>
            <a:ext cx="13689495" cy="2173357"/>
          </a:xfrm>
          <a:prstGeom prst="cloudCallout">
            <a:avLst>
              <a:gd name="adj1" fmla="val -52198"/>
              <a:gd name="adj2" fmla="val 762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Callout 23"/>
          <p:cNvSpPr/>
          <p:nvPr/>
        </p:nvSpPr>
        <p:spPr>
          <a:xfrm rot="5400000">
            <a:off x="5831351" y="2458380"/>
            <a:ext cx="13689495" cy="2173357"/>
          </a:xfrm>
          <a:prstGeom prst="cloudCallout">
            <a:avLst>
              <a:gd name="adj1" fmla="val -52198"/>
              <a:gd name="adj2" fmla="val 762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Callout 24"/>
          <p:cNvSpPr/>
          <p:nvPr/>
        </p:nvSpPr>
        <p:spPr>
          <a:xfrm>
            <a:off x="-2133600" y="6517233"/>
            <a:ext cx="14548229" cy="2173357"/>
          </a:xfrm>
          <a:prstGeom prst="cloudCallout">
            <a:avLst>
              <a:gd name="adj1" fmla="val -52198"/>
              <a:gd name="adj2" fmla="val 762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loud Callout 2"/>
          <p:cNvSpPr/>
          <p:nvPr/>
        </p:nvSpPr>
        <p:spPr>
          <a:xfrm rot="10800000">
            <a:off x="-913201" y="-1633727"/>
            <a:ext cx="15017127" cy="2173357"/>
          </a:xfrm>
          <a:prstGeom prst="cloudCallout">
            <a:avLst>
              <a:gd name="adj1" fmla="val -52198"/>
              <a:gd name="adj2" fmla="val 762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5064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1079">
            <a:off x="12256180" y="-218455"/>
            <a:ext cx="696974" cy="6555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1079">
            <a:off x="11016508" y="-724892"/>
            <a:ext cx="696974" cy="65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4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xit" presetSubtype="8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8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8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8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8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8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8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8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8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8" fill="hold" grpId="1" nodeType="withEffect">
                                  <p:stCondLst>
                                    <p:cond delay="4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8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8" fill="hold" grpId="1" nodeType="withEffect">
                                  <p:stCondLst>
                                    <p:cond delay="36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xit" presetSubtype="8" fill="hold" grpId="1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xit" presetSubtype="8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ntr" presetSubtype="12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0.98138 0.98912 L 4.375E-6 -1.11111E-6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193" y="-49444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4" grpId="0" animBg="1"/>
      <p:bldP spid="4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38" y="1324303"/>
            <a:ext cx="10641725" cy="553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2690649" y="457202"/>
            <a:ext cx="6810703" cy="551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n>
                  <a:solidFill>
                    <a:schemeClr val="accent5">
                      <a:lumMod val="75000"/>
                    </a:schemeClr>
                  </a:solidFill>
                </a:ln>
                <a:latin typeface="Consolas" panose="020B0609020204030204" pitchFamily="49" charset="0"/>
                <a:cs typeface="Consolas" panose="020B0609020204030204" pitchFamily="49" charset="0"/>
              </a:rPr>
              <a:t>K E S I M P U L A N</a:t>
            </a:r>
            <a:endParaRPr lang="en-US" sz="4800" b="1" dirty="0">
              <a:ln>
                <a:solidFill>
                  <a:schemeClr val="accent5">
                    <a:lumMod val="75000"/>
                  </a:schemeClr>
                </a:solidFill>
              </a:ln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7172" y="2285989"/>
            <a:ext cx="822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igh Tower Text" panose="02040502050506030303" pitchFamily="18" charset="0"/>
              </a:rPr>
              <a:t>Dari </a:t>
            </a:r>
            <a:r>
              <a:rPr lang="en-US" sz="3200" dirty="0" err="1" smtClean="0">
                <a:latin typeface="High Tower Text" panose="02040502050506030303" pitchFamily="18" charset="0"/>
              </a:rPr>
              <a:t>hasil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penelitian</a:t>
            </a:r>
            <a:r>
              <a:rPr lang="en-US" sz="3200" dirty="0" smtClean="0">
                <a:latin typeface="High Tower Text" panose="02040502050506030303" pitchFamily="18" charset="0"/>
              </a:rPr>
              <a:t>, </a:t>
            </a:r>
            <a:r>
              <a:rPr lang="en-US" sz="3200" dirty="0" err="1" smtClean="0">
                <a:latin typeface="High Tower Text" panose="02040502050506030303" pitchFamily="18" charset="0"/>
              </a:rPr>
              <a:t>kita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dapat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menyimpulkan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bahwa</a:t>
            </a:r>
            <a:r>
              <a:rPr lang="en-US" sz="3200" dirty="0" smtClean="0">
                <a:latin typeface="High Tower Text" panose="02040502050506030303" pitchFamily="18" charset="0"/>
              </a:rPr>
              <a:t> :</a:t>
            </a:r>
          </a:p>
          <a:p>
            <a:pPr algn="ctr"/>
            <a:r>
              <a:rPr lang="en-US" sz="3200" dirty="0" smtClean="0">
                <a:latin typeface="High Tower Text" panose="02040502050506030303" pitchFamily="18" charset="0"/>
              </a:rPr>
              <a:t>Cain &amp; Abel </a:t>
            </a:r>
            <a:r>
              <a:rPr lang="en-US" sz="3200" dirty="0" err="1" smtClean="0">
                <a:latin typeface="High Tower Text" panose="02040502050506030303" pitchFamily="18" charset="0"/>
              </a:rPr>
              <a:t>adalah</a:t>
            </a:r>
            <a:r>
              <a:rPr lang="en-US" sz="3200" dirty="0" smtClean="0">
                <a:latin typeface="High Tower Text" panose="02040502050506030303" pitchFamily="18" charset="0"/>
              </a:rPr>
              <a:t> tools </a:t>
            </a:r>
            <a:r>
              <a:rPr lang="en-US" sz="3200" dirty="0" err="1" smtClean="0">
                <a:latin typeface="High Tower Text" panose="02040502050506030303" pitchFamily="18" charset="0"/>
              </a:rPr>
              <a:t>atau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aplikasi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pendukung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untuk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melihat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dan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mengambil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semua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informasi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jenis</a:t>
            </a:r>
            <a:r>
              <a:rPr lang="en-US" sz="3200" dirty="0" smtClean="0">
                <a:latin typeface="High Tower Text" panose="02040502050506030303" pitchFamily="18" charset="0"/>
              </a:rPr>
              <a:t> login password </a:t>
            </a:r>
            <a:r>
              <a:rPr lang="en-US" sz="3200" dirty="0" err="1" smtClean="0">
                <a:latin typeface="High Tower Text" panose="02040502050506030303" pitchFamily="18" charset="0"/>
              </a:rPr>
              <a:t>melalui</a:t>
            </a:r>
            <a:r>
              <a:rPr lang="en-US" sz="3200" dirty="0" smtClean="0">
                <a:latin typeface="High Tower Text" panose="02040502050506030303" pitchFamily="18" charset="0"/>
              </a:rPr>
              <a:t> server HTTP yang </a:t>
            </a:r>
            <a:r>
              <a:rPr lang="en-US" sz="3200" dirty="0" err="1" smtClean="0">
                <a:latin typeface="High Tower Text" panose="02040502050506030303" pitchFamily="18" charset="0"/>
              </a:rPr>
              <a:t>ada</a:t>
            </a:r>
            <a:r>
              <a:rPr lang="en-US" sz="3200" dirty="0" smtClean="0">
                <a:latin typeface="High Tower Text" panose="02040502050506030303" pitchFamily="18" charset="0"/>
              </a:rPr>
              <a:t> di </a:t>
            </a:r>
            <a:r>
              <a:rPr lang="en-US" sz="3200" dirty="0" err="1" smtClean="0">
                <a:latin typeface="High Tower Text" panose="02040502050506030303" pitchFamily="18" charset="0"/>
              </a:rPr>
              <a:t>jaringan</a:t>
            </a:r>
            <a:r>
              <a:rPr lang="en-US" sz="3200" dirty="0" smtClean="0">
                <a:latin typeface="High Tower Text" panose="02040502050506030303" pitchFamily="18" charset="0"/>
              </a:rPr>
              <a:t> Hub yang </a:t>
            </a:r>
            <a:r>
              <a:rPr lang="en-US" sz="3200" dirty="0" err="1" smtClean="0">
                <a:latin typeface="High Tower Text" panose="02040502050506030303" pitchFamily="18" charset="0"/>
              </a:rPr>
              <a:t>sama</a:t>
            </a:r>
            <a:r>
              <a:rPr lang="en-US" sz="3200" dirty="0" smtClean="0">
                <a:latin typeface="High Tower Text" panose="02040502050506030303" pitchFamily="18" charset="0"/>
              </a:rPr>
              <a:t> </a:t>
            </a:r>
            <a:r>
              <a:rPr lang="en-US" sz="3200" dirty="0" err="1" smtClean="0">
                <a:latin typeface="High Tower Text" panose="02040502050506030303" pitchFamily="18" charset="0"/>
              </a:rPr>
              <a:t>selama</a:t>
            </a:r>
            <a:r>
              <a:rPr lang="en-US" sz="3200" dirty="0" smtClean="0">
                <a:latin typeface="High Tower Text" panose="02040502050506030303" pitchFamily="18" charset="0"/>
              </a:rPr>
              <a:t> program </a:t>
            </a:r>
            <a:r>
              <a:rPr lang="en-US" sz="3200" dirty="0" err="1" smtClean="0">
                <a:latin typeface="High Tower Text" panose="02040502050506030303" pitchFamily="18" charset="0"/>
              </a:rPr>
              <a:t>diaktifkan</a:t>
            </a:r>
            <a:endParaRPr lang="en-US" sz="3200" dirty="0" smtClean="0">
              <a:latin typeface="High Tower Text" panose="020405020505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50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3558">
            <a:off x="887104" y="1704490"/>
            <a:ext cx="10058400" cy="32732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70350" y="6345537"/>
            <a:ext cx="2422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Group-4 Present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936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97364" y="556203"/>
            <a:ext cx="9233490" cy="95410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2164" y="2443726"/>
            <a:ext cx="713830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5400" b="0" cap="none" spc="0" dirty="0" err="1" smtClean="0">
                <a:ln w="0">
                  <a:solidFill>
                    <a:schemeClr val="tx1"/>
                  </a:solidFill>
                </a:ln>
                <a:gradFill>
                  <a:gsLst>
                    <a:gs pos="0">
                      <a:srgbClr val="FF0000"/>
                    </a:gs>
                    <a:gs pos="77500">
                      <a:schemeClr val="accent1"/>
                    </a:gs>
                    <a:gs pos="55000">
                      <a:srgbClr val="92D050"/>
                    </a:gs>
                    <a:gs pos="28000">
                      <a:srgbClr val="FFFF00"/>
                    </a:gs>
                    <a:gs pos="100000">
                      <a:srgbClr val="7030A0"/>
                    </a:gs>
                  </a:gsLst>
                  <a:lin ang="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USTICE LEAGUE" panose="02000000000000000000" pitchFamily="2" charset="0"/>
              </a:rPr>
              <a:t>PResENtaTIon</a:t>
            </a:r>
            <a:endParaRPr lang="en-US" sz="5400" dirty="0">
              <a:ln w="0">
                <a:solidFill>
                  <a:schemeClr val="tx1"/>
                </a:solidFill>
              </a:ln>
              <a:gradFill>
                <a:gsLst>
                  <a:gs pos="0">
                    <a:srgbClr val="FF0000"/>
                  </a:gs>
                  <a:gs pos="77500">
                    <a:schemeClr val="accent1"/>
                  </a:gs>
                  <a:gs pos="55000">
                    <a:srgbClr val="92D050"/>
                  </a:gs>
                  <a:gs pos="28000">
                    <a:srgbClr val="FFFF00"/>
                  </a:gs>
                  <a:gs pos="100000">
                    <a:srgbClr val="7030A0"/>
                  </a:gs>
                </a:gsLst>
                <a:lin ang="0" scaled="1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USTICE LEAGUE" panose="02000000000000000000" pitchFamily="2" charset="0"/>
            </a:endParaRPr>
          </a:p>
          <a:p>
            <a:pPr algn="ctr"/>
            <a:r>
              <a:rPr lang="en-US" sz="5400" b="0" cap="none" spc="0" dirty="0" err="1" smtClean="0">
                <a:ln w="0">
                  <a:solidFill>
                    <a:schemeClr val="tx1"/>
                  </a:solidFill>
                </a:ln>
                <a:gradFill>
                  <a:gsLst>
                    <a:gs pos="0">
                      <a:srgbClr val="FF0000"/>
                    </a:gs>
                    <a:gs pos="77500">
                      <a:schemeClr val="accent1"/>
                    </a:gs>
                    <a:gs pos="55000">
                      <a:srgbClr val="92D050"/>
                    </a:gs>
                    <a:gs pos="28000">
                      <a:srgbClr val="FFFF00"/>
                    </a:gs>
                    <a:gs pos="100000">
                      <a:srgbClr val="7030A0"/>
                    </a:gs>
                  </a:gsLst>
                  <a:lin ang="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USTICE LEAGUE" panose="02000000000000000000" pitchFamily="2" charset="0"/>
              </a:rPr>
              <a:t>cOMputER</a:t>
            </a:r>
            <a:r>
              <a:rPr lang="en-US" sz="5400" b="0" cap="none" spc="0" dirty="0" smtClean="0">
                <a:ln w="0">
                  <a:solidFill>
                    <a:schemeClr val="tx1"/>
                  </a:solidFill>
                </a:ln>
                <a:gradFill>
                  <a:gsLst>
                    <a:gs pos="0">
                      <a:srgbClr val="FF0000"/>
                    </a:gs>
                    <a:gs pos="77500">
                      <a:schemeClr val="accent1"/>
                    </a:gs>
                    <a:gs pos="55000">
                      <a:srgbClr val="92D050"/>
                    </a:gs>
                    <a:gs pos="28000">
                      <a:srgbClr val="FFFF00"/>
                    </a:gs>
                    <a:gs pos="100000">
                      <a:srgbClr val="7030A0"/>
                    </a:gs>
                  </a:gsLst>
                  <a:lin ang="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USTICE LEAGUE" panose="02000000000000000000" pitchFamily="2" charset="0"/>
              </a:rPr>
              <a:t> </a:t>
            </a:r>
            <a:r>
              <a:rPr lang="en-US" sz="5400" b="0" cap="none" spc="0" dirty="0" err="1" smtClean="0">
                <a:ln w="0">
                  <a:solidFill>
                    <a:schemeClr val="tx1"/>
                  </a:solidFill>
                </a:ln>
                <a:gradFill>
                  <a:gsLst>
                    <a:gs pos="0">
                      <a:srgbClr val="FF0000"/>
                    </a:gs>
                    <a:gs pos="77500">
                      <a:schemeClr val="accent1"/>
                    </a:gs>
                    <a:gs pos="55000">
                      <a:srgbClr val="92D050"/>
                    </a:gs>
                    <a:gs pos="28000">
                      <a:srgbClr val="FFFF00"/>
                    </a:gs>
                    <a:gs pos="100000">
                      <a:srgbClr val="7030A0"/>
                    </a:gs>
                  </a:gsLst>
                  <a:lin ang="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JUSTICE LEAGUE" panose="02000000000000000000" pitchFamily="2" charset="0"/>
              </a:rPr>
              <a:t>SEcuRIty</a:t>
            </a:r>
            <a:endParaRPr lang="en-US" sz="5400" b="0" cap="none" spc="0" dirty="0">
              <a:ln w="0">
                <a:solidFill>
                  <a:schemeClr val="tx1"/>
                </a:solidFill>
              </a:ln>
              <a:gradFill>
                <a:gsLst>
                  <a:gs pos="0">
                    <a:srgbClr val="FF0000"/>
                  </a:gs>
                  <a:gs pos="77500">
                    <a:schemeClr val="accent1"/>
                  </a:gs>
                  <a:gs pos="55000">
                    <a:srgbClr val="92D050"/>
                  </a:gs>
                  <a:gs pos="28000">
                    <a:srgbClr val="FFFF00"/>
                  </a:gs>
                  <a:gs pos="100000">
                    <a:srgbClr val="7030A0"/>
                  </a:gs>
                </a:gsLst>
                <a:lin ang="0" scaled="1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JUSTICE LEAGUE" panose="02000000000000000000" pitchFamily="2" charset="0"/>
            </a:endParaRPr>
          </a:p>
        </p:txBody>
      </p:sp>
      <p:sp>
        <p:nvSpPr>
          <p:cNvPr id="3" name="5-Point Star 2"/>
          <p:cNvSpPr/>
          <p:nvPr/>
        </p:nvSpPr>
        <p:spPr>
          <a:xfrm>
            <a:off x="3731090" y="2982854"/>
            <a:ext cx="429491" cy="39039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213671" y="6415880"/>
            <a:ext cx="1861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Group-4 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Present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56" y="235233"/>
            <a:ext cx="2034732" cy="20569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11012" y="556203"/>
            <a:ext cx="923349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err="1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Sekolah</a:t>
            </a:r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Tinggi</a:t>
            </a:r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Manajemen</a:t>
            </a:r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b="1" dirty="0" err="1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Informatika</a:t>
            </a:r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Dan  </a:t>
            </a:r>
            <a:r>
              <a:rPr lang="en-US" sz="2800" b="1" dirty="0" err="1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Komputer</a:t>
            </a:r>
            <a:endParaRPr lang="en-US" sz="2800" b="1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b="1" dirty="0" smtClean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INSAN </a:t>
            </a:r>
            <a:r>
              <a:rPr lang="en-US" sz="2800" b="1" dirty="0">
                <a:ln w="10160">
                  <a:solidFill>
                    <a:schemeClr val="tx1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PEMBANGUNAN</a:t>
            </a:r>
            <a:endParaRPr lang="en-US" sz="2800" b="1" cap="none" spc="0" dirty="0">
              <a:ln w="10160">
                <a:solidFill>
                  <a:schemeClr val="tx1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14713" y="4405941"/>
            <a:ext cx="76594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spc="50" dirty="0" err="1">
                <a:ln w="9525" cmpd="sng">
                  <a:solidFill>
                    <a:srgbClr val="FFFF00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Bambang</a:t>
            </a:r>
            <a:r>
              <a:rPr lang="en-US" sz="3200" b="1" spc="50" dirty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Suhartono</a:t>
            </a:r>
            <a:r>
              <a:rPr lang="en-US" sz="3200" b="1" spc="50" dirty="0" smtClean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50" dirty="0" err="1" smtClean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S.Kom</a:t>
            </a:r>
            <a:r>
              <a:rPr lang="en-US" sz="3200" b="1" spc="50" dirty="0" smtClean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MM </a:t>
            </a:r>
            <a:r>
              <a:rPr lang="en-US" sz="3200" b="1" spc="50" dirty="0" err="1">
                <a:ln w="9525" cmpd="sng">
                  <a:solidFill>
                    <a:srgbClr val="FFFF00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M.Kom</a:t>
            </a:r>
            <a:endParaRPr lang="en-US" sz="3200" b="1" cap="none" spc="50" dirty="0">
              <a:ln w="9525" cmpd="sng">
                <a:solidFill>
                  <a:srgbClr val="FFFF00"/>
                </a:solidFill>
                <a:prstDash val="solid"/>
              </a:ln>
              <a:solidFill>
                <a:schemeClr val="bg1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67079" y="5449489"/>
            <a:ext cx="49398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gradFill flip="none" rotWithShape="1">
                  <a:gsLst>
                    <a:gs pos="0">
                      <a:srgbClr val="FF0000"/>
                    </a:gs>
                    <a:gs pos="22000">
                      <a:srgbClr val="FFFF00"/>
                    </a:gs>
                    <a:gs pos="74500">
                      <a:srgbClr val="00B0F0"/>
                    </a:gs>
                    <a:gs pos="49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Supersonic Rocketship" panose="02000500000000000000" pitchFamily="2" charset="0"/>
              </a:rPr>
              <a:t>CAIN &amp; ABEL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gradFill flip="none" rotWithShape="1">
                <a:gsLst>
                  <a:gs pos="0">
                    <a:srgbClr val="FF0000"/>
                  </a:gs>
                  <a:gs pos="22000">
                    <a:srgbClr val="FFFF00"/>
                  </a:gs>
                  <a:gs pos="74500">
                    <a:srgbClr val="00B0F0"/>
                  </a:gs>
                  <a:gs pos="49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Supersonic Rocketship" panose="02000500000000000000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00933">
            <a:off x="-992662" y="4007836"/>
            <a:ext cx="619798" cy="5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6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4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24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3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6" presetClass="emp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2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2000" y="5810870"/>
            <a:ext cx="1018259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50" dirty="0" smtClean="0">
                <a:ln w="9525" cmpd="sng">
                  <a:solidFill>
                    <a:srgbClr val="FFFF00"/>
                  </a:solidFill>
                  <a:prstDash val="solid"/>
                </a:ln>
                <a:solidFill>
                  <a:srgbClr val="FFFF00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     E     A     M     W    O    R     K</a:t>
            </a:r>
            <a:endParaRPr lang="en-US" sz="6000" b="1" cap="none" spc="50" dirty="0">
              <a:ln w="9525" cmpd="sng">
                <a:solidFill>
                  <a:srgbClr val="FFFF00"/>
                </a:solidFill>
                <a:prstDash val="solid"/>
              </a:ln>
              <a:solidFill>
                <a:srgbClr val="FFFF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05835" y="5833989"/>
            <a:ext cx="2422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Group-4 Present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istina" panose="03060402040406080204" pitchFamily="66" charset="0"/>
            </a:endParaRPr>
          </a:p>
        </p:txBody>
      </p:sp>
      <p:pic>
        <p:nvPicPr>
          <p:cNvPr id="2050" name="Picture 2" descr="D:\PHOTOS\ME\C360_2015-05-03-10-41-55-59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778" y="133189"/>
            <a:ext cx="1895432" cy="32866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20" y="133189"/>
            <a:ext cx="2551836" cy="2159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418" y="3688907"/>
            <a:ext cx="3267876" cy="2121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744" y="133189"/>
            <a:ext cx="2046235" cy="3150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44" y="133189"/>
            <a:ext cx="2162934" cy="2881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379" y="152902"/>
            <a:ext cx="2221131" cy="2590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278" y="3419871"/>
            <a:ext cx="2451331" cy="2862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51" y="3435356"/>
            <a:ext cx="2427884" cy="28316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772" y="2852607"/>
            <a:ext cx="1976109" cy="3647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761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08" y="2117925"/>
            <a:ext cx="10719708" cy="3889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92" y="987005"/>
            <a:ext cx="10719708" cy="3889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16" y="1666245"/>
            <a:ext cx="3227576" cy="32275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05800" y="2726035"/>
            <a:ext cx="483978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 smtClean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0000"/>
                    </a:gs>
                    <a:gs pos="27000">
                      <a:srgbClr val="FFFF00"/>
                    </a:gs>
                    <a:gs pos="78500">
                      <a:srgbClr val="00B0F0"/>
                    </a:gs>
                    <a:gs pos="53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</a:rPr>
              <a:t>Cain &amp; Abel</a:t>
            </a:r>
            <a:endParaRPr lang="en-US" sz="6600" b="0" cap="none" spc="0" dirty="0">
              <a:ln w="0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0000"/>
                  </a:gs>
                  <a:gs pos="27000">
                    <a:srgbClr val="FFFF00"/>
                  </a:gs>
                  <a:gs pos="78500">
                    <a:srgbClr val="00B0F0"/>
                  </a:gs>
                  <a:gs pos="53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8785" y="2118220"/>
            <a:ext cx="7820070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Cain &amp; Abel pada awalnya adalah pemulihan password 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alat untuk Sistem Operasi Microsoft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).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Hal ini memungkinkan pemulihan mudah berbagai jenis password dengan mengendus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jaringan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id-ID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cracking password </a:t>
            </a:r>
            <a:r>
              <a:rPr lang="id-ID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terenkripsi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dan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mengungkapkan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32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kotak</a:t>
            </a:r>
            <a:r>
              <a:rPr lang="en-US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 password</a:t>
            </a:r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739">
            <a:off x="-1214335" y="6141246"/>
            <a:ext cx="619798" cy="5829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5150" y="650582"/>
            <a:ext cx="104118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000" b="1" cap="none" spc="0" dirty="0" smtClean="0">
                <a:ln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0000"/>
                    </a:gs>
                    <a:gs pos="77000">
                      <a:srgbClr val="0070C0"/>
                    </a:gs>
                    <a:gs pos="54000">
                      <a:srgbClr val="00B050"/>
                    </a:gs>
                    <a:gs pos="26000">
                      <a:srgbClr val="FFFF0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DK Full Blast" pitchFamily="50" charset="0"/>
              </a:rPr>
              <a:t>PENGERTIAN </a:t>
            </a:r>
            <a:r>
              <a:rPr lang="en-US" sz="6000" b="1" dirty="0" smtClean="0">
                <a:ln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0000"/>
                    </a:gs>
                    <a:gs pos="77000">
                      <a:srgbClr val="0070C0"/>
                    </a:gs>
                    <a:gs pos="54000">
                      <a:srgbClr val="00B050"/>
                    </a:gs>
                    <a:gs pos="26000">
                      <a:srgbClr val="FFFF0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DK Full Blast" pitchFamily="50" charset="0"/>
              </a:rPr>
              <a:t>CAIN &amp; ABEL</a:t>
            </a:r>
            <a:endParaRPr lang="en-US" sz="6000" b="1" cap="none" spc="0" dirty="0">
              <a:ln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0000"/>
                  </a:gs>
                  <a:gs pos="77000">
                    <a:srgbClr val="0070C0"/>
                  </a:gs>
                  <a:gs pos="54000">
                    <a:srgbClr val="00B050"/>
                  </a:gs>
                  <a:gs pos="26000">
                    <a:srgbClr val="FFFF0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DK Full Blast" pitchFamily="50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141833"/>
            <a:ext cx="2422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Group-4 Present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istina" panose="03060402040406080204" pitchFamily="66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77720">
            <a:off x="12366085" y="2973898"/>
            <a:ext cx="550138" cy="5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6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28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5312 -0.20046 L 0.01419 -0.16065 C 0.028 -0.15139 0.17227 -0.36041 0.26888 -0.42245 C 0.36498 -0.48495 0.50664 -0.51527 0.59154 -0.53449 C 0.67643 -0.5537 0.71471 -0.54305 0.77865 -0.53773 C 0.84206 -0.5324 0.91094 -0.52916 0.9737 -0.50254 C 1.14297 -0.45277 1.025 -0.4919 1.10534 -0.45555 " pathEditMode="relative" rAng="0" ptsTypes="AAAAA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917" y="-152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-0.15795 -7.40741E-7 C -0.22852 -7.40741E-7 -0.29948 -0.06204 -0.29948 -0.13495 C -0.29948 -0.18935 -0.29753 -0.1787 -0.29753 -0.23264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4" y="-116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1" presetClass="entr" presetSubtype="0" fill="hold" grpId="0" nodeType="withEffect">
                                  <p:stCondLst>
                                    <p:cond delay="2100"/>
                                  </p:stCondLst>
                                  <p:iterate type="lt">
                                    <p:tmPct val="233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1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8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2" y="2335484"/>
            <a:ext cx="34575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 rot="237803">
            <a:off x="3551082" y="3289310"/>
            <a:ext cx="3985386" cy="83099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77000">
                      <a:srgbClr val="0070C0"/>
                    </a:gs>
                    <a:gs pos="54000">
                      <a:srgbClr val="00B050"/>
                    </a:gs>
                    <a:gs pos="26000">
                      <a:srgbClr val="FFFF00"/>
                    </a:gs>
                    <a:gs pos="100000">
                      <a:srgbClr val="7030A0"/>
                    </a:gs>
                  </a:gsLst>
                  <a:lin ang="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upersonic Rocketship" panose="02000500000000000000" pitchFamily="2" charset="0"/>
              </a:rPr>
              <a:t>Creator </a:t>
            </a:r>
            <a:r>
              <a:rPr lang="en-US" sz="4800" dirty="0" smtClean="0">
                <a:ln w="0">
                  <a:solidFill>
                    <a:schemeClr val="bg1"/>
                  </a:solidFill>
                </a:ln>
                <a:gradFill>
                  <a:gsLst>
                    <a:gs pos="0">
                      <a:srgbClr val="FF0000"/>
                    </a:gs>
                    <a:gs pos="77000">
                      <a:srgbClr val="0070C0"/>
                    </a:gs>
                    <a:gs pos="54000">
                      <a:srgbClr val="00B050"/>
                    </a:gs>
                    <a:gs pos="26000">
                      <a:srgbClr val="FFFF00"/>
                    </a:gs>
                    <a:gs pos="100000">
                      <a:srgbClr val="7030A0"/>
                    </a:gs>
                  </a:gsLst>
                  <a:lin ang="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upersonic Rocketship" panose="02000500000000000000" pitchFamily="2" charset="0"/>
              </a:rPr>
              <a:t>Cain &amp; Abel</a:t>
            </a:r>
            <a:endParaRPr lang="en-US" sz="4800" b="0" cap="none" spc="0" dirty="0">
              <a:ln w="0">
                <a:solidFill>
                  <a:schemeClr val="bg1"/>
                </a:solidFill>
              </a:ln>
              <a:gradFill>
                <a:gsLst>
                  <a:gs pos="0">
                    <a:srgbClr val="FF0000"/>
                  </a:gs>
                  <a:gs pos="77000">
                    <a:srgbClr val="0070C0"/>
                  </a:gs>
                  <a:gs pos="54000">
                    <a:srgbClr val="00B050"/>
                  </a:gs>
                  <a:gs pos="26000">
                    <a:srgbClr val="FFFF00"/>
                  </a:gs>
                  <a:gs pos="100000">
                    <a:srgbClr val="7030A0"/>
                  </a:gs>
                </a:gsLst>
                <a:lin ang="0" scaled="1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upersonic Rocketship" panose="020005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139338" y="3397096"/>
            <a:ext cx="3212739" cy="923330"/>
          </a:xfrm>
          <a:prstGeom prst="rect">
            <a:avLst/>
          </a:prstGeom>
          <a:solidFill>
            <a:srgbClr val="FF0000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>
                  <a:solidFill>
                    <a:srgbClr val="C00000"/>
                  </a:solidFill>
                </a:ln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tik Alin" panose="02000503000000000000" pitchFamily="2" charset="0"/>
              </a:rPr>
              <a:t>Sean Babcock</a:t>
            </a:r>
            <a:endParaRPr lang="en-US" sz="5400" b="0" cap="none" spc="0" dirty="0">
              <a:ln w="0">
                <a:solidFill>
                  <a:srgbClr val="C00000"/>
                </a:solidFill>
              </a:ln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tik Alin" panose="020005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 rot="252215">
            <a:off x="4262606" y="4707612"/>
            <a:ext cx="2900154" cy="8309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smtClean="0">
                <a:ln w="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upersonic Rocketship" panose="02000500000000000000" pitchFamily="2" charset="0"/>
              </a:rPr>
              <a:t>Development :</a:t>
            </a:r>
            <a:endParaRPr lang="en-US" sz="4800" b="0" cap="none" spc="0" dirty="0">
              <a:ln w="0">
                <a:solidFill>
                  <a:schemeClr val="bg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upersonic Rocketship" panose="020005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72714" y="5013366"/>
            <a:ext cx="4512774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DK Full Blast" pitchFamily="50" charset="0"/>
              </a:rPr>
              <a:t>Massimiliano Montoro</a:t>
            </a:r>
            <a:endParaRPr lang="en-US" sz="2800" b="0" cap="none" spc="0" dirty="0">
              <a:ln>
                <a:solidFill>
                  <a:schemeClr val="tx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K Full Blast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739">
            <a:off x="12585095" y="6141247"/>
            <a:ext cx="619798" cy="58299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667255" y="6258019"/>
            <a:ext cx="2422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Group-4 Present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istina" panose="03060402040406080204" pitchFamily="66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739">
            <a:off x="12737495" y="6293647"/>
            <a:ext cx="619798" cy="582998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3" y="247977"/>
            <a:ext cx="5750005" cy="128125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D:\tugas pak bams\hack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91" y="358250"/>
            <a:ext cx="3153927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59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3" presetClass="entr" presetSubtype="28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742235" y="0"/>
            <a:ext cx="2422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Group-4 Present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istina" panose="0306040204040608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03" y="5934670"/>
            <a:ext cx="1208536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0000"/>
                    </a:gs>
                    <a:gs pos="28000">
                      <a:srgbClr val="FFFF00"/>
                    </a:gs>
                    <a:gs pos="77500">
                      <a:srgbClr val="00B050"/>
                    </a:gs>
                    <a:gs pos="55000">
                      <a:srgbClr val="0070C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DK Full Blast" pitchFamily="50" charset="0"/>
              </a:rPr>
              <a:t>Support Hardware for Cain &amp; </a:t>
            </a:r>
            <a:r>
              <a:rPr lang="en-US" sz="4800" b="1" cap="none" spc="0" dirty="0" err="1" smtClean="0">
                <a:ln w="0">
                  <a:solidFill>
                    <a:schemeClr val="tx1"/>
                  </a:solidFill>
                </a:ln>
                <a:gradFill flip="none" rotWithShape="1">
                  <a:gsLst>
                    <a:gs pos="0">
                      <a:srgbClr val="FF0000"/>
                    </a:gs>
                    <a:gs pos="28000">
                      <a:srgbClr val="FFFF00"/>
                    </a:gs>
                    <a:gs pos="77500">
                      <a:srgbClr val="00B050"/>
                    </a:gs>
                    <a:gs pos="55000">
                      <a:srgbClr val="0070C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DK Full Blast" pitchFamily="50" charset="0"/>
              </a:rPr>
              <a:t>AbeL</a:t>
            </a:r>
            <a:endParaRPr lang="en-US" sz="4800" b="1" cap="none" spc="0" dirty="0">
              <a:ln w="0">
                <a:solidFill>
                  <a:schemeClr val="tx1"/>
                </a:solidFill>
              </a:ln>
              <a:gradFill flip="none" rotWithShape="1">
                <a:gsLst>
                  <a:gs pos="0">
                    <a:srgbClr val="FF0000"/>
                  </a:gs>
                  <a:gs pos="28000">
                    <a:srgbClr val="FFFF00"/>
                  </a:gs>
                  <a:gs pos="77500">
                    <a:srgbClr val="00B050"/>
                  </a:gs>
                  <a:gs pos="55000">
                    <a:srgbClr val="0070C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DK Full Blast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17944" y="3184634"/>
            <a:ext cx="238078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i="1" cap="none" spc="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Operation System</a:t>
            </a:r>
            <a:endParaRPr lang="en-US" sz="2400" b="0" i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7" y="771718"/>
            <a:ext cx="2603000" cy="1934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/>
          <p:cNvSpPr/>
          <p:nvPr/>
        </p:nvSpPr>
        <p:spPr>
          <a:xfrm>
            <a:off x="1143230" y="2664473"/>
            <a:ext cx="14702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>
                  <a:noFill/>
                </a:ln>
                <a:gradFill>
                  <a:gsLst>
                    <a:gs pos="0">
                      <a:srgbClr val="FF0000"/>
                    </a:gs>
                    <a:gs pos="22000">
                      <a:srgbClr val="FFFF00"/>
                    </a:gs>
                    <a:gs pos="74500">
                      <a:srgbClr val="00B0F0"/>
                    </a:gs>
                    <a:gs pos="49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tik Alin" panose="02000503000000000000" pitchFamily="2" charset="0"/>
                <a:cs typeface="Times New Roman" panose="02020603050405020304" pitchFamily="18" charset="0"/>
              </a:rPr>
              <a:t>Jaringan</a:t>
            </a:r>
            <a:endParaRPr lang="en-US" sz="3600" b="0" cap="none" spc="0" dirty="0">
              <a:ln w="0">
                <a:noFill/>
              </a:ln>
              <a:gradFill>
                <a:gsLst>
                  <a:gs pos="0">
                    <a:srgbClr val="FF0000"/>
                  </a:gs>
                  <a:gs pos="22000">
                    <a:srgbClr val="FFFF00"/>
                  </a:gs>
                  <a:gs pos="74500">
                    <a:srgbClr val="00B0F0"/>
                  </a:gs>
                  <a:gs pos="49000">
                    <a:srgbClr val="00B050"/>
                  </a:gs>
                  <a:gs pos="100000">
                    <a:srgbClr val="7030A0"/>
                  </a:gs>
                </a:gsLst>
                <a:lin ang="0" scaled="1"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tik Alin" panose="02000503000000000000" pitchFamily="2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04" y="75419"/>
            <a:ext cx="3515460" cy="21407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351169" y="1832036"/>
            <a:ext cx="24609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i="1" cap="none" spc="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ove &amp; Sunshine" pitchFamily="2" charset="0"/>
              </a:rPr>
              <a:t>Personal Computer</a:t>
            </a:r>
            <a:endParaRPr lang="en-US" sz="3200" b="0" i="1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ve &amp; Sunshine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61" y="751208"/>
            <a:ext cx="2273949" cy="243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D:\tugas pak bams\3_ori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58" y="3677286"/>
            <a:ext cx="4011009" cy="240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364" y="1261207"/>
            <a:ext cx="1726432" cy="17264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4041" y="3646299"/>
            <a:ext cx="5246142" cy="24375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sz="3200" dirty="0">
                <a:solidFill>
                  <a:schemeClr val="tx1"/>
                </a:solidFill>
                <a:latin typeface="Myriad Pro Cond" pitchFamily="34" charset="0"/>
              </a:rPr>
              <a:t>Set PC Dekstop/Notebook (yang terkoneksi dalam satu jaringan)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sz="3200" dirty="0">
                <a:solidFill>
                  <a:schemeClr val="tx1"/>
                </a:solidFill>
                <a:latin typeface="Myriad Pro Cond" pitchFamily="34" charset="0"/>
              </a:rPr>
              <a:t>OS Windows (XP/7/8)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id-ID" sz="3200" dirty="0">
                <a:solidFill>
                  <a:schemeClr val="tx1"/>
                </a:solidFill>
                <a:latin typeface="Myriad Pro Cond" pitchFamily="34" charset="0"/>
              </a:rPr>
              <a:t>Software Cain &amp; Abel</a:t>
            </a:r>
            <a:endParaRPr lang="en-US" sz="3200" dirty="0">
              <a:solidFill>
                <a:schemeClr val="tx1"/>
              </a:solidFill>
              <a:latin typeface="Myriad Pro Con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3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32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6" presetClass="entr" presetSubtype="0" fill="hold" grpId="0" nodeType="withEffect">
                                  <p:stCondLst>
                                    <p:cond delay="5100"/>
                                  </p:stCondLst>
                                  <p:iterate type="lt">
                                    <p:tmPct val="7273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609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4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28592" y="1497941"/>
            <a:ext cx="8970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K Full Blast" pitchFamily="50" charset="0"/>
                <a:ea typeface="DotumChe" panose="020B0609000101010101" pitchFamily="49" charset="-127"/>
              </a:rPr>
              <a:t>Kelebihan</a:t>
            </a:r>
            <a:r>
              <a:rPr lang="en-US" sz="5400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K Full Blast" pitchFamily="50" charset="0"/>
                <a:ea typeface="DotumChe" panose="020B0609000101010101" pitchFamily="49" charset="-127"/>
              </a:rPr>
              <a:t> Cain &amp; Abel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K Full Blast" pitchFamily="50" charset="0"/>
              <a:ea typeface="DotumChe" panose="020B0609000101010101" pitchFamily="49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53" y="1214950"/>
            <a:ext cx="1489312" cy="1489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835187" y="3884960"/>
            <a:ext cx="89707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K Full Blast" pitchFamily="50" charset="0"/>
                <a:ea typeface="DotumChe" panose="020B0609000101010101" pitchFamily="49" charset="-127"/>
              </a:rPr>
              <a:t>Kelemahan</a:t>
            </a:r>
            <a:r>
              <a:rPr lang="en-US" sz="54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K Full Blast" pitchFamily="50" charset="0"/>
                <a:ea typeface="DotumChe" panose="020B0609000101010101" pitchFamily="49" charset="-127"/>
              </a:rPr>
              <a:t> Cain &amp; Abel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K Full Blast" pitchFamily="50" charset="0"/>
              <a:ea typeface="DotumChe" panose="020B0609000101010101" pitchFamily="49" charset="-127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53" y="3677051"/>
            <a:ext cx="1339147" cy="133914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-4224" y="6355056"/>
            <a:ext cx="2422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Group-4 Present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istina" panose="03060402040406080204" pitchFamily="66" charset="0"/>
            </a:endParaRPr>
          </a:p>
        </p:txBody>
      </p:sp>
      <p:pic>
        <p:nvPicPr>
          <p:cNvPr id="6146" name="Picture 2" descr="D:\tugas pak bams\hacker-tool-cain-ab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839" y="111027"/>
            <a:ext cx="3608965" cy="13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0295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2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049" y="162936"/>
            <a:ext cx="7994496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K Full Blast" pitchFamily="50" charset="0"/>
                <a:ea typeface="DotumChe" panose="020B0609000101010101" pitchFamily="49" charset="-127"/>
              </a:rPr>
              <a:t>Kelebihan</a:t>
            </a:r>
            <a:r>
              <a:rPr lang="en-US" sz="4800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K Full Blast" pitchFamily="50" charset="0"/>
                <a:ea typeface="DotumChe" panose="020B0609000101010101" pitchFamily="49" charset="-127"/>
              </a:rPr>
              <a:t> Cain &amp; Abel</a:t>
            </a:r>
            <a:endParaRPr lang="en-US" sz="48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K Full Blast" pitchFamily="50" charset="0"/>
              <a:ea typeface="DotumChe" panose="020B0609000101010101" pitchFamily="49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4175" y="1453844"/>
            <a:ext cx="537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Old English Text MT" panose="03040902040508030806" pitchFamily="66" charset="0"/>
              </a:rPr>
              <a:t>1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  <a:latin typeface="Old English Text MT" panose="03040902040508030806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61503" y="1697860"/>
            <a:ext cx="80281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Tidak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akan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terdeteksi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oleh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firewall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tipe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&amp;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seri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apapun</a:t>
            </a:r>
            <a:endParaRPr lang="en-US" sz="2800" b="0" cap="none" spc="0" dirty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326" y="4140252"/>
            <a:ext cx="2428396" cy="2143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Rectangle 22"/>
          <p:cNvSpPr/>
          <p:nvPr/>
        </p:nvSpPr>
        <p:spPr>
          <a:xfrm>
            <a:off x="-4223" y="6370822"/>
            <a:ext cx="2422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Group-4 Present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istina" panose="03060402040406080204" pitchFamily="66" charset="0"/>
            </a:endParaRPr>
          </a:p>
        </p:txBody>
      </p:sp>
      <p:pic>
        <p:nvPicPr>
          <p:cNvPr id="6146" name="Picture 2" descr="D:\tugas pak bams\hacker-tool-cain-ab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839" y="111027"/>
            <a:ext cx="3608965" cy="13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4175" y="2377174"/>
            <a:ext cx="537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Old English Text MT" panose="03040902040508030806" pitchFamily="66" charset="0"/>
              </a:rPr>
              <a:t>2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  <a:latin typeface="Old English Text MT" panose="03040902040508030806" pitchFamily="66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1503" y="2404906"/>
            <a:ext cx="950131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Bisa</a:t>
            </a: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mencuri</a:t>
            </a: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semua</a:t>
            </a: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login password orang yang </a:t>
            </a:r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ada</a:t>
            </a: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dijaringan</a:t>
            </a: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b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</a:b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Hub </a:t>
            </a:r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selama</a:t>
            </a: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program </a:t>
            </a:r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diaktifkan</a:t>
            </a:r>
            <a:endParaRPr lang="en-US" sz="2800" dirty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  <a:latin typeface="Tempus Sans ITC" panose="04020404030D07020202" pitchFamily="8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2322" y="3370313"/>
            <a:ext cx="537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Old English Text MT" panose="03040902040508030806" pitchFamily="66" charset="0"/>
              </a:rPr>
              <a:t>3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  <a:latin typeface="Old English Text MT" panose="03040902040508030806" pitchFamily="66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61503" y="3570368"/>
            <a:ext cx="101377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Bisa</a:t>
            </a: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mencuri</a:t>
            </a: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semua</a:t>
            </a: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jenis</a:t>
            </a: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login password yang </a:t>
            </a:r>
            <a:r>
              <a:rPr lang="en-US" sz="2800" dirty="0" err="1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melalui</a:t>
            </a:r>
            <a:r>
              <a:rPr lang="en-US" sz="2800" dirty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server HTTP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2376" y="5575426"/>
            <a:ext cx="84257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Software </a:t>
            </a:r>
            <a:r>
              <a:rPr lang="en-US" sz="3600" b="1" dirty="0" err="1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hanya</a:t>
            </a:r>
            <a:r>
              <a:rPr lang="en-US" sz="3600" b="1" dirty="0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 </a:t>
            </a:r>
            <a:r>
              <a:rPr lang="en-US" sz="3600" b="1" dirty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tools </a:t>
            </a:r>
            <a:r>
              <a:rPr lang="en-US" sz="3600" b="1" dirty="0" err="1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pendeteksi</a:t>
            </a:r>
            <a:r>
              <a:rPr lang="en-US" sz="3600" b="1" dirty="0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 </a:t>
            </a:r>
            <a:r>
              <a:rPr lang="en-US" sz="3600" b="1" dirty="0" err="1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tidak</a:t>
            </a:r>
            <a:r>
              <a:rPr lang="en-US" sz="3600" b="1" dirty="0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 </a:t>
            </a:r>
            <a:r>
              <a:rPr lang="en-US" sz="3600" b="1" dirty="0" err="1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untuk</a:t>
            </a:r>
            <a:r>
              <a:rPr lang="en-US" sz="3600" b="1" dirty="0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 </a:t>
            </a:r>
            <a:r>
              <a:rPr lang="en-US" sz="3600" b="1" dirty="0" err="1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Menyerang</a:t>
            </a:r>
            <a:endParaRPr lang="en-US" sz="3600" b="1" cap="none" spc="0" dirty="0">
              <a:ln w="0"/>
              <a:gradFill flip="none" rotWithShape="1">
                <a:gsLst>
                  <a:gs pos="0">
                    <a:srgbClr val="FF0000"/>
                  </a:gs>
                  <a:gs pos="29000">
                    <a:srgbClr val="FFFF00"/>
                  </a:gs>
                  <a:gs pos="78500">
                    <a:srgbClr val="0070C0"/>
                  </a:gs>
                  <a:gs pos="57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5432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41" presetClass="exit" presetSubtype="0" fill="hold" grpId="1" nodeType="after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 tmFilter="0,0; .5, 0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0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00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300"/>
                            </p:stCondLst>
                            <p:childTnLst>
                              <p:par>
                                <p:cTn id="58" presetID="41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 tmFilter="0,0; .5, 0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700"/>
                            </p:stCondLst>
                            <p:childTnLst>
                              <p:par>
                                <p:cTn id="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12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200"/>
                            </p:stCondLst>
                            <p:childTnLst>
                              <p:par>
                                <p:cTn id="7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400"/>
                            </p:stCondLst>
                            <p:childTnLst>
                              <p:par>
                                <p:cTn id="82" presetID="41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 tmFilter="0,0; .5, 0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1600"/>
                            </p:stCondLst>
                            <p:childTnLst>
                              <p:par>
                                <p:cTn id="9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3" grpId="1"/>
      <p:bldP spid="17" grpId="0"/>
      <p:bldP spid="17" grpId="1"/>
      <p:bldP spid="18" grpId="0"/>
      <p:bldP spid="18" grpId="1"/>
      <p:bldP spid="20" grpId="0"/>
      <p:bldP spid="20" grpId="1"/>
      <p:bldP spid="21" grpId="0"/>
      <p:bldP spid="21" grpId="1"/>
      <p:bldP spid="24" grpId="0"/>
      <p:bldP spid="24" grpId="1"/>
      <p:bldP spid="25" grpId="0"/>
      <p:bldP spid="2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048" y="162936"/>
            <a:ext cx="799449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 err="1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K Full Blast" pitchFamily="50" charset="0"/>
                <a:ea typeface="DotumChe" panose="020B0609000101010101" pitchFamily="49" charset="-127"/>
              </a:rPr>
              <a:t>Kelemahan</a:t>
            </a:r>
            <a:r>
              <a:rPr lang="en-US" sz="4800" b="0" cap="none" spc="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K Full Blast" pitchFamily="50" charset="0"/>
                <a:ea typeface="DotumChe" panose="020B0609000101010101" pitchFamily="49" charset="-127"/>
              </a:rPr>
              <a:t> Cain &amp; Abel</a:t>
            </a:r>
            <a:endParaRPr lang="en-US" sz="4800" b="0" cap="none" spc="0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K Full Blast" pitchFamily="50" charset="0"/>
              <a:ea typeface="DotumChe" panose="020B0609000101010101" pitchFamily="49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4175" y="1453844"/>
            <a:ext cx="537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Old English Text MT" panose="03040902040508030806" pitchFamily="66" charset="0"/>
              </a:rPr>
              <a:t>1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  <a:latin typeface="Old English Text MT" panose="03040902040508030806" pitchFamily="66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33828" y="1697860"/>
            <a:ext cx="768351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Masih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terdeteksi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oleh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web browser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jika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melakukan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/>
            </a:r>
            <a:b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</a:b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sniffing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dengan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cain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&amp;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abel</a:t>
            </a:r>
            <a:endParaRPr lang="en-US" sz="2800" b="0" cap="none" spc="0" dirty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  <a:latin typeface="Tempus Sans ITC" panose="04020404030D07020202" pitchFamily="8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326" y="4140252"/>
            <a:ext cx="2428396" cy="2143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3" name="Rectangle 22"/>
          <p:cNvSpPr/>
          <p:nvPr/>
        </p:nvSpPr>
        <p:spPr>
          <a:xfrm>
            <a:off x="-4223" y="6370822"/>
            <a:ext cx="24224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Group-4 Present</a:t>
            </a:r>
            <a:endParaRPr lang="en-US" sz="32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istina" panose="03060402040406080204" pitchFamily="66" charset="0"/>
            </a:endParaRPr>
          </a:p>
        </p:txBody>
      </p:sp>
      <p:pic>
        <p:nvPicPr>
          <p:cNvPr id="6146" name="Picture 2" descr="D:\tugas pak bams\hacker-tool-cain-ab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839" y="111027"/>
            <a:ext cx="3608965" cy="138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24175" y="2377174"/>
            <a:ext cx="537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Old English Text MT" panose="03040902040508030806" pitchFamily="66" charset="0"/>
              </a:rPr>
              <a:t>2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55000" endA="300" endPos="45500" dir="5400000" sy="-100000" algn="bl" rotWithShape="0"/>
              </a:effectLst>
              <a:latin typeface="Old English Text MT" panose="03040902040508030806" pitchFamily="66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233828" y="2671093"/>
            <a:ext cx="798167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Masih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tergantung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dengan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sistem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</a:t>
            </a:r>
            <a:r>
              <a:rPr lang="en-US" sz="2800" dirty="0" err="1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keamanan</a:t>
            </a:r>
            <a:r>
              <a:rPr lang="en-US" sz="2800" dirty="0" smtClean="0">
                <a:ln w="0">
                  <a:solidFill>
                    <a:srgbClr val="FFFF00"/>
                  </a:solidFill>
                </a:ln>
                <a:solidFill>
                  <a:srgbClr val="FFFF00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latin typeface="Tempus Sans ITC" panose="04020404030D07020202" pitchFamily="82" charset="0"/>
              </a:rPr>
              <a:t> internet</a:t>
            </a:r>
            <a:endParaRPr lang="en-US" sz="2800" dirty="0">
              <a:ln w="0">
                <a:solidFill>
                  <a:srgbClr val="FFFF00"/>
                </a:solidFill>
              </a:ln>
              <a:solidFill>
                <a:srgbClr val="FFFF00"/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  <a:latin typeface="Tempus Sans ITC" panose="04020404030D07020202" pitchFamily="8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376" y="5575426"/>
            <a:ext cx="84257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Software </a:t>
            </a:r>
            <a:r>
              <a:rPr lang="en-US" sz="3600" b="1" dirty="0" err="1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hanya</a:t>
            </a:r>
            <a:r>
              <a:rPr lang="en-US" sz="3600" b="1" dirty="0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 </a:t>
            </a:r>
            <a:r>
              <a:rPr lang="en-US" sz="3600" b="1" dirty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tools </a:t>
            </a:r>
            <a:r>
              <a:rPr lang="en-US" sz="3600" b="1" dirty="0" err="1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pendeteksi</a:t>
            </a:r>
            <a:r>
              <a:rPr lang="en-US" sz="3600" b="1" dirty="0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 </a:t>
            </a:r>
            <a:r>
              <a:rPr lang="en-US" sz="3600" b="1" dirty="0" err="1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tidak</a:t>
            </a:r>
            <a:r>
              <a:rPr lang="en-US" sz="3600" b="1" dirty="0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 </a:t>
            </a:r>
            <a:r>
              <a:rPr lang="en-US" sz="3600" b="1" dirty="0" err="1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untuk</a:t>
            </a:r>
            <a:r>
              <a:rPr lang="en-US" sz="3600" b="1" dirty="0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 </a:t>
            </a:r>
            <a:r>
              <a:rPr lang="en-US" sz="3600" b="1" dirty="0" err="1" smtClean="0">
                <a:ln w="0"/>
                <a:gradFill flip="none" rotWithShape="1">
                  <a:gsLst>
                    <a:gs pos="0">
                      <a:srgbClr val="FF0000"/>
                    </a:gs>
                    <a:gs pos="29000">
                      <a:srgbClr val="FFFF00"/>
                    </a:gs>
                    <a:gs pos="78500">
                      <a:srgbClr val="0070C0"/>
                    </a:gs>
                    <a:gs pos="57000">
                      <a:srgbClr val="00B050"/>
                    </a:gs>
                    <a:gs pos="100000">
                      <a:srgbClr val="7030A0"/>
                    </a:gs>
                  </a:gsLst>
                  <a:lin ang="0" scaled="1"/>
                  <a:tileRect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ristina" panose="03060402040406080204" pitchFamily="66" charset="0"/>
              </a:rPr>
              <a:t>Menyerang</a:t>
            </a:r>
            <a:endParaRPr lang="en-US" sz="3600" b="1" cap="none" spc="0" dirty="0">
              <a:ln w="0"/>
              <a:gradFill flip="none" rotWithShape="1">
                <a:gsLst>
                  <a:gs pos="0">
                    <a:srgbClr val="FF0000"/>
                  </a:gs>
                  <a:gs pos="29000">
                    <a:srgbClr val="FFFF00"/>
                  </a:gs>
                  <a:gs pos="78500">
                    <a:srgbClr val="0070C0"/>
                  </a:gs>
                  <a:gs pos="57000">
                    <a:srgbClr val="00B050"/>
                  </a:gs>
                  <a:gs pos="100000">
                    <a:srgbClr val="7030A0"/>
                  </a:gs>
                </a:gsLst>
                <a:lin ang="0" scaled="1"/>
                <a:tileRect/>
              </a:gra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ristina" panose="0306040204040608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60845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700"/>
                            </p:stCondLst>
                            <p:childTnLst>
                              <p:par>
                                <p:cTn id="34" presetID="41" presetClass="exit" presetSubtype="0" fill="hold" grpId="1" nodeType="after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 tmFilter="0,0; .5, 0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9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90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500"/>
                            </p:stCondLst>
                            <p:childTnLst>
                              <p:par>
                                <p:cTn id="58" presetID="41" presetClass="exit" presetSubtype="0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strVal val="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50000">
                                          <p:val>
                                            <p:strVal val="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h/1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0">
                                          <p:val>
                                            <p:strVal val="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ppt_w/1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 tmFilter="0,0; .5, 0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50"/>
                            </p:stCondLst>
                            <p:childTnLst>
                              <p:par>
                                <p:cTn id="6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3" grpId="1"/>
      <p:bldP spid="17" grpId="0"/>
      <p:bldP spid="17" grpId="1"/>
      <p:bldP spid="18" grpId="0"/>
      <p:bldP spid="18" grpId="1"/>
      <p:bldP spid="20" grpId="0"/>
      <p:bldP spid="20" grpId="1"/>
      <p:bldP spid="12" grpId="0"/>
      <p:bldP spid="12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2845</TotalTime>
  <Words>252</Words>
  <Application>Microsoft Office PowerPoint</Application>
  <PresentationFormat>Custom</PresentationFormat>
  <Paragraphs>50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Yophie 'BigBoss'</dc:creator>
  <cp:lastModifiedBy>B480</cp:lastModifiedBy>
  <cp:revision>96</cp:revision>
  <dcterms:created xsi:type="dcterms:W3CDTF">2017-05-05T14:40:46Z</dcterms:created>
  <dcterms:modified xsi:type="dcterms:W3CDTF">2018-01-07T14:32:09Z</dcterms:modified>
</cp:coreProperties>
</file>